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0"/>
  </p:notesMasterIdLst>
  <p:handoutMasterIdLst>
    <p:handoutMasterId r:id="rId21"/>
  </p:handoutMasterIdLst>
  <p:sldIdLst>
    <p:sldId id="293" r:id="rId2"/>
    <p:sldId id="299" r:id="rId3"/>
    <p:sldId id="315" r:id="rId4"/>
    <p:sldId id="321" r:id="rId5"/>
    <p:sldId id="301" r:id="rId6"/>
    <p:sldId id="316" r:id="rId7"/>
    <p:sldId id="317" r:id="rId8"/>
    <p:sldId id="318" r:id="rId9"/>
    <p:sldId id="319" r:id="rId10"/>
    <p:sldId id="322" r:id="rId11"/>
    <p:sldId id="323" r:id="rId12"/>
    <p:sldId id="324" r:id="rId13"/>
    <p:sldId id="328" r:id="rId14"/>
    <p:sldId id="329" r:id="rId15"/>
    <p:sldId id="330" r:id="rId16"/>
    <p:sldId id="325" r:id="rId17"/>
    <p:sldId id="326" r:id="rId18"/>
    <p:sldId id="327" r:id="rId1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9" autoAdjust="0"/>
    <p:restoredTop sz="94641" autoAdjust="0"/>
  </p:normalViewPr>
  <p:slideViewPr>
    <p:cSldViewPr>
      <p:cViewPr varScale="1">
        <p:scale>
          <a:sx n="92" d="100"/>
          <a:sy n="92" d="100"/>
        </p:scale>
        <p:origin x="-78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dirty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dirty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1F24F21C-0A8B-244C-980A-AD231D7684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5867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dirty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dirty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FE741239-2D9E-6446-BB4B-E027DA980A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8473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741239-2D9E-6446-BB4B-E027DA980A9E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5282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741239-2D9E-6446-BB4B-E027DA980A9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6264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741239-2D9E-6446-BB4B-E027DA980A9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6664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741239-2D9E-6446-BB4B-E027DA980A9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172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741239-2D9E-6446-BB4B-E027DA980A9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5663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741239-2D9E-6446-BB4B-E027DA980A9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0110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Source:  Faculty Primer.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741239-2D9E-6446-BB4B-E027DA980A9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212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741239-2D9E-6446-BB4B-E027DA980A9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3793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741239-2D9E-6446-BB4B-E027DA980A9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6896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741239-2D9E-6446-BB4B-E027DA980A9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525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741239-2D9E-6446-BB4B-E027DA980A9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9864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741239-2D9E-6446-BB4B-E027DA980A9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638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Georgia" pitchFamily="18" charset="0"/>
                <a:ea typeface="ＭＳ Ｐゴシック" charset="0"/>
                <a:cs typeface="ＭＳ Ｐゴシック" charset="0"/>
              </a:rPr>
              <a:t>Chris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Georgia" pitchFamily="18" charset="0"/>
                <a:ea typeface="ＭＳ Ｐゴシック" charset="0"/>
                <a:cs typeface="ＭＳ Ｐゴシック" charset="0"/>
              </a:rPr>
              <a:t>Mazzeo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Georgia" pitchFamily="18" charset="0"/>
                <a:ea typeface="ＭＳ Ｐゴシック" charset="0"/>
                <a:cs typeface="ＭＳ Ｐゴシック" charset="0"/>
              </a:rPr>
              <a:t> (2008)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Georgia" pitchFamily="18" charset="0"/>
                <a:ea typeface="ＭＳ Ｐゴシック" charset="0"/>
                <a:cs typeface="ＭＳ Ｐゴシック" charset="0"/>
              </a:rPr>
              <a:t>Mazzeo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Georgia" pitchFamily="18" charset="0"/>
                <a:ea typeface="ＭＳ Ｐゴシック" charset="0"/>
                <a:cs typeface="ＭＳ Ｐゴシック" charset="0"/>
              </a:rPr>
              <a:t>, C. (2008).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Georgia" pitchFamily="18" charset="0"/>
                <a:ea typeface="ＭＳ Ｐゴシック" charset="0"/>
                <a:cs typeface="ＭＳ Ｐゴシック" charset="0"/>
              </a:rPr>
              <a:t>Supporting student success at California community colleges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Georgia" pitchFamily="18" charset="0"/>
                <a:ea typeface="ＭＳ Ｐゴシック" charset="0"/>
                <a:cs typeface="ＭＳ Ｐゴシック" charset="0"/>
              </a:rPr>
              <a:t>. Prepared for the Bay Area Workforce Funding Collaborative Career by the Career Ladders Project for California Community Colleges. </a:t>
            </a:r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741239-2D9E-6446-BB4B-E027DA980A9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990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741239-2D9E-6446-BB4B-E027DA980A9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208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741239-2D9E-6446-BB4B-E027DA980A9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4902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741239-2D9E-6446-BB4B-E027DA980A9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3448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Georgia" pitchFamily="18" charset="0"/>
                <a:ea typeface="ＭＳ Ｐゴシック" charset="0"/>
                <a:cs typeface="ＭＳ Ｐゴシック" charset="0"/>
              </a:rPr>
              <a:t>Hern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Georgia" pitchFamily="18" charset="0"/>
                <a:ea typeface="ＭＳ Ｐゴシック" charset="0"/>
                <a:cs typeface="ＭＳ Ｐゴシック" charset="0"/>
              </a:rPr>
              <a:t> &amp; Snell, 2010: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Georgia" pitchFamily="18" charset="0"/>
                <a:ea typeface="ＭＳ Ｐゴシック" charset="0"/>
                <a:cs typeface="ＭＳ Ｐゴシック" charset="0"/>
              </a:rPr>
              <a:t>Chapter 3: California Acceleration Project: Redesigning Developmental Education to Increase Student Completion of College-Level Math and English . IN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Georgia" pitchFamily="18" charset="0"/>
                <a:ea typeface="ＭＳ Ｐゴシック" charset="0"/>
                <a:cs typeface="ＭＳ Ｐゴシック" charset="0"/>
              </a:rPr>
              <a:t>New Directions in Community Colleges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Georgia" pitchFamily="18" charset="0"/>
                <a:ea typeface="ＭＳ Ｐゴシック" charset="0"/>
                <a:cs typeface="ＭＳ Ｐゴシック" charset="0"/>
              </a:rPr>
              <a:t>, edited by Katherine Hughes and Andrea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Georgia" pitchFamily="18" charset="0"/>
                <a:ea typeface="ＭＳ Ｐゴシック" charset="0"/>
                <a:cs typeface="ＭＳ Ｐゴシック" charset="0"/>
              </a:rPr>
              <a:t>Venezia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Georgia" pitchFamily="18" charset="0"/>
                <a:ea typeface="ＭＳ Ｐゴシック" charset="0"/>
                <a:cs typeface="ＭＳ Ｐゴシック" charset="0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Georgia" pitchFamily="18" charset="0"/>
                <a:ea typeface="ＭＳ Ｐゴシック" charset="0"/>
                <a:cs typeface="ＭＳ Ｐゴシック" charset="0"/>
              </a:rPr>
              <a:t>Jossey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Georgia" pitchFamily="18" charset="0"/>
                <a:ea typeface="ＭＳ Ｐゴシック" charset="0"/>
                <a:cs typeface="ＭＳ Ｐゴシック" charset="0"/>
              </a:rPr>
              <a:t>-Bass, 2014)]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741239-2D9E-6446-BB4B-E027DA980A9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7711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741239-2D9E-6446-BB4B-E027DA980A9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567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8738" y="1295400"/>
            <a:ext cx="6486525" cy="315277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/>
          <a:p>
            <a:pPr algn="l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/>
            </a:pP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rtlCol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8CFC2-1A07-9A48-8FCA-E2B89C00C9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41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noProof="0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5EB3F-74AC-4543-B03B-093A5B4709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850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70847-7385-F248-ABC9-E7FA88C8DC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901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B5505-B0E8-0E46-AB42-5BC21575FA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473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196A2-1BAF-3840-907A-549F777AFC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236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noProof="0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94618-2EC5-834E-8287-D31CF50BDC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496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2987C-78FD-C94A-81FE-20B77A00D4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981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071F5-8437-B24B-8749-74CCFEE601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616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5200C-63C8-554C-896D-6779D2A4DD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662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7A24F-BCB3-D94F-8292-1E4B8E410D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846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A6F60-339A-F64C-9F2F-9E9236A00A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029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13877-6105-1843-BACC-17057551AF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30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549275" y="107950"/>
            <a:ext cx="804227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49275" y="1600200"/>
            <a:ext cx="8042275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275" y="62753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dirty="0">
                <a:solidFill>
                  <a:schemeClr val="bg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113" y="6275388"/>
            <a:ext cx="4840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dirty="0">
                <a:solidFill>
                  <a:schemeClr val="bg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813" y="627538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 smtClean="0">
                <a:solidFill>
                  <a:schemeClr val="bg1"/>
                </a:solidFill>
                <a:cs typeface="+mn-cs"/>
              </a:defRPr>
            </a:lvl1pPr>
          </a:lstStyle>
          <a:p>
            <a:pPr>
              <a:defRPr/>
            </a:pPr>
            <a:fld id="{25E9FD89-F354-F549-BF0F-00DBB7AE96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600" kern="1200">
          <a:solidFill>
            <a:schemeClr val="accent1"/>
          </a:solidFill>
          <a:latin typeface="+mj-lt"/>
          <a:ea typeface="ＭＳ Ｐゴシック" charset="0"/>
          <a:cs typeface="ＭＳ Ｐゴシック" charset="0"/>
        </a:defRPr>
      </a:lvl1pPr>
      <a:lvl2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0"/>
          <a:cs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0"/>
          <a:cs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0"/>
          <a:cs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0"/>
          <a:cs typeface="ＭＳ Ｐゴシック" charset="0"/>
        </a:defRPr>
      </a:lvl9pPr>
    </p:titleStyle>
    <p:bodyStyle>
      <a:lvl1pPr marL="349250" indent="-349250" algn="l" rtl="0" fontAlgn="base">
        <a:spcBef>
          <a:spcPts val="2000"/>
        </a:spcBef>
        <a:spcAft>
          <a:spcPct val="0"/>
        </a:spcAft>
        <a:buClr>
          <a:srgbClr val="6FB7D7"/>
        </a:buClr>
        <a:buSzPct val="110000"/>
        <a:buFont typeface="Wingdings 2" charset="0"/>
        <a:buChar char=""/>
        <a:defRPr sz="2400" kern="1200">
          <a:solidFill>
            <a:srgbClr val="595959"/>
          </a:solidFill>
          <a:latin typeface="+mn-lt"/>
          <a:ea typeface="ＭＳ Ｐゴシック" charset="0"/>
          <a:cs typeface="ＭＳ Ｐゴシック" charset="0"/>
        </a:defRPr>
      </a:lvl1pPr>
      <a:lvl2pPr marL="685800" indent="-336550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0"/>
        <a:buChar char=""/>
        <a:defRPr sz="2200" kern="1200">
          <a:solidFill>
            <a:srgbClr val="595959"/>
          </a:solidFill>
          <a:latin typeface="+mn-lt"/>
          <a:ea typeface="ＭＳ Ｐゴシック" charset="0"/>
          <a:cs typeface="+mn-cs"/>
        </a:defRPr>
      </a:lvl2pPr>
      <a:lvl3pPr marL="96837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0"/>
        <a:buChar char=""/>
        <a:defRPr sz="2000" kern="1200">
          <a:solidFill>
            <a:srgbClr val="595959"/>
          </a:solidFill>
          <a:latin typeface="+mn-lt"/>
          <a:ea typeface="ＭＳ Ｐゴシック" charset="0"/>
          <a:cs typeface="+mn-cs"/>
        </a:defRPr>
      </a:lvl3pPr>
      <a:lvl4pPr marL="1263650" indent="-295275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0"/>
        <a:buChar char=""/>
        <a:defRPr kern="1200">
          <a:solidFill>
            <a:srgbClr val="595959"/>
          </a:solidFill>
          <a:latin typeface="+mn-lt"/>
          <a:ea typeface="ＭＳ Ｐゴシック" charset="0"/>
          <a:cs typeface="+mn-cs"/>
        </a:defRPr>
      </a:lvl4pPr>
      <a:lvl5pPr marL="154622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0"/>
        <a:buChar char=""/>
        <a:defRPr kern="1200">
          <a:solidFill>
            <a:srgbClr val="595959"/>
          </a:solidFill>
          <a:latin typeface="+mn-lt"/>
          <a:ea typeface="ＭＳ Ｐゴシック" charset="0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4"/>
          <p:cNvSpPr txBox="1">
            <a:spLocks noChangeArrowheads="1"/>
          </p:cNvSpPr>
          <p:nvPr/>
        </p:nvSpPr>
        <p:spPr bwMode="auto">
          <a:xfrm>
            <a:off x="228600" y="762000"/>
            <a:ext cx="4343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800" b="1">
                <a:latin typeface="Trebuchet MS" charset="0"/>
                <a:cs typeface="Trebuchet MS" charset="0"/>
              </a:rPr>
              <a:t>An Introduction to Contextualized Teaching and Learning:</a:t>
            </a:r>
          </a:p>
        </p:txBody>
      </p:sp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0" y="3359150"/>
            <a:ext cx="90995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228600" y="2743200"/>
            <a:ext cx="3810000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800" b="1"/>
          </a:p>
          <a:p>
            <a:pPr eaLnBrk="1" hangingPunct="1">
              <a:spcBef>
                <a:spcPct val="50000"/>
              </a:spcBef>
            </a:pPr>
            <a:endParaRPr lang="en-US" sz="1800" b="1"/>
          </a:p>
          <a:p>
            <a:pPr eaLnBrk="1" hangingPunct="1">
              <a:spcBef>
                <a:spcPct val="50000"/>
              </a:spcBef>
            </a:pPr>
            <a:endParaRPr lang="en-US" sz="1800" b="1"/>
          </a:p>
        </p:txBody>
      </p:sp>
      <p:pic>
        <p:nvPicPr>
          <p:cNvPr id="61451" name="Picture 11" descr="developme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533400"/>
            <a:ext cx="2995044" cy="2990816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077" name="Text Box 12"/>
          <p:cNvSpPr txBox="1">
            <a:spLocks noChangeArrowheads="1"/>
          </p:cNvSpPr>
          <p:nvPr/>
        </p:nvSpPr>
        <p:spPr bwMode="auto">
          <a:xfrm>
            <a:off x="304800" y="3048000"/>
            <a:ext cx="4267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b="1">
                <a:latin typeface="Trebuchet MS" charset="0"/>
                <a:cs typeface="Trebuchet MS" charset="0"/>
              </a:rPr>
              <a:t>A way to teach content through relevant materials that keeps students engaged and learning</a:t>
            </a:r>
          </a:p>
        </p:txBody>
      </p:sp>
      <p:sp>
        <p:nvSpPr>
          <p:cNvPr id="3078" name="TextBox 1"/>
          <p:cNvSpPr txBox="1">
            <a:spLocks noChangeArrowheads="1"/>
          </p:cNvSpPr>
          <p:nvPr/>
        </p:nvSpPr>
        <p:spPr bwMode="auto">
          <a:xfrm>
            <a:off x="1371600" y="5181600"/>
            <a:ext cx="6477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/>
              <a:t>Marlene A. Bumgarner, </a:t>
            </a:r>
            <a:r>
              <a:rPr lang="en-US" sz="1800" dirty="0" err="1"/>
              <a:t>Ed.D</a:t>
            </a:r>
            <a:r>
              <a:rPr lang="en-US" sz="1800" dirty="0"/>
              <a:t>.</a:t>
            </a:r>
          </a:p>
          <a:p>
            <a:pPr eaLnBrk="1" hangingPunct="1"/>
            <a:r>
              <a:rPr lang="en-US" sz="1800" dirty="0" smtClean="0"/>
              <a:t>July 14, 2017</a:t>
            </a:r>
            <a:endParaRPr lang="en-US" sz="1800" dirty="0"/>
          </a:p>
          <a:p>
            <a:pPr eaLnBrk="1" hangingPunct="1"/>
            <a:r>
              <a:rPr lang="en-US" sz="1800" dirty="0" err="1"/>
              <a:t>Gavilan</a:t>
            </a:r>
            <a:r>
              <a:rPr lang="en-US" sz="1800" dirty="0"/>
              <a:t> College Teaching &amp; Learning Center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News Gothic MT" charset="0"/>
              </a:rPr>
              <a:t>Students Unprepared for 21</a:t>
            </a:r>
            <a:r>
              <a:rPr lang="en-US" baseline="30000">
                <a:latin typeface="News Gothic MT" charset="0"/>
              </a:rPr>
              <a:t>st</a:t>
            </a:r>
            <a:r>
              <a:rPr lang="en-US">
                <a:latin typeface="News Gothic MT" charset="0"/>
              </a:rPr>
              <a:t> Century Workforce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News Gothic MT" charset="0"/>
              </a:rPr>
              <a:t>Changing workforce expectations demand more “middle-skills workers,” employees who </a:t>
            </a:r>
          </a:p>
          <a:p>
            <a:pPr lvl="1"/>
            <a:r>
              <a:rPr lang="en-US">
                <a:latin typeface="News Gothic MT" charset="0"/>
              </a:rPr>
              <a:t>Have current technical knowledge</a:t>
            </a:r>
          </a:p>
          <a:p>
            <a:pPr lvl="1"/>
            <a:r>
              <a:rPr lang="en-US">
                <a:latin typeface="News Gothic MT" charset="0"/>
              </a:rPr>
              <a:t>Communicate well</a:t>
            </a:r>
          </a:p>
          <a:p>
            <a:pPr lvl="1"/>
            <a:r>
              <a:rPr lang="en-US">
                <a:latin typeface="News Gothic MT" charset="0"/>
              </a:rPr>
              <a:t>Think critically</a:t>
            </a:r>
          </a:p>
          <a:p>
            <a:pPr lvl="1"/>
            <a:r>
              <a:rPr lang="en-US">
                <a:latin typeface="News Gothic MT" charset="0"/>
              </a:rPr>
              <a:t>Learn quickly</a:t>
            </a:r>
          </a:p>
          <a:p>
            <a:r>
              <a:rPr lang="en-US">
                <a:latin typeface="News Gothic MT" charset="0"/>
              </a:rPr>
              <a:t>Workforce Alliance data indicate middle-skill jobs account for nearly half of the labor market in the California economy</a:t>
            </a:r>
          </a:p>
          <a:p>
            <a:pPr lvl="1"/>
            <a:endParaRPr lang="en-US">
              <a:latin typeface="News Gothic MT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News Gothic MT" charset="0"/>
              </a:rPr>
              <a:t>From the Sage on the Stage to the Guide on the Side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CTL requires a shift in classroom dynamics</a:t>
            </a:r>
          </a:p>
          <a:p>
            <a:pPr marL="0" indent="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None/>
              <a:defRPr/>
            </a:pP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ea typeface="+mn-ea"/>
              <a:cs typeface="+mn-cs"/>
            </a:endParaRPr>
          </a:p>
          <a:p>
            <a:pPr lvl="1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Traditional classroom instruction:</a:t>
            </a:r>
          </a:p>
          <a:p>
            <a:pPr lvl="2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Instructor plays an active role, lecturing, etc.</a:t>
            </a:r>
          </a:p>
          <a:p>
            <a:pPr lvl="2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Student’s role is passive</a:t>
            </a:r>
          </a:p>
          <a:p>
            <a:pPr marL="685800" lvl="2" indent="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None/>
              <a:defRPr/>
            </a:pP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ea typeface="+mn-ea"/>
            </a:endParaRPr>
          </a:p>
          <a:p>
            <a:pPr lvl="1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Contextualized teaching:</a:t>
            </a:r>
          </a:p>
          <a:p>
            <a:pPr lvl="2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The learner becomes the constructor of meaning</a:t>
            </a:r>
          </a:p>
          <a:p>
            <a:pPr lvl="2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Instructor’s job is to create conditions that support student engagement in the learning process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ea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News Gothic MT" charset="0"/>
              </a:rPr>
              <a:t>Teaching Concepts in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752600"/>
            <a:ext cx="8042275" cy="41910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Makes learning relevant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Engages and motivates hard-to-reach students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Increases learner confidence &amp; enthusiasm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Enhances interest in long-term goals and education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ea typeface="+mn-ea"/>
              <a:cs typeface="+mn-cs"/>
            </a:endParaRPr>
          </a:p>
          <a:p>
            <a:pPr marL="0" indent="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None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Many people learn better and faster, and retain information longer, when they are taught concepts in context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16387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solidFill>
                  <a:schemeClr val="bg1"/>
                </a:solidFill>
              </a:rPr>
              <a:t>Center for Student Success, Research &amp; Planning Group: Basic Skills as a Foundation for Student Success in California Community Colleges, p. 58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News Gothic MT" charset="0"/>
              </a:rPr>
              <a:t>Different ways to accomplish CTL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>
              <a:latin typeface="News Gothic MT" charset="0"/>
            </a:endParaRPr>
          </a:p>
          <a:p>
            <a:r>
              <a:rPr lang="en-US" sz="2800" dirty="0" smtClean="0">
                <a:latin typeface="News Gothic MT" charset="0"/>
              </a:rPr>
              <a:t>Infused academic courses</a:t>
            </a:r>
          </a:p>
          <a:p>
            <a:r>
              <a:rPr lang="en-US" sz="2800" dirty="0" smtClean="0">
                <a:latin typeface="News Gothic MT" charset="0"/>
              </a:rPr>
              <a:t>Infused </a:t>
            </a:r>
            <a:r>
              <a:rPr lang="en-US" sz="2800" dirty="0">
                <a:latin typeface="News Gothic MT" charset="0"/>
              </a:rPr>
              <a:t>occupational courses</a:t>
            </a:r>
          </a:p>
          <a:p>
            <a:r>
              <a:rPr lang="en-US" sz="2800" dirty="0">
                <a:latin typeface="News Gothic MT" charset="0"/>
              </a:rPr>
              <a:t>Linked courses</a:t>
            </a:r>
          </a:p>
          <a:p>
            <a:r>
              <a:rPr lang="en-US" sz="2800" dirty="0">
                <a:latin typeface="News Gothic MT" charset="0"/>
              </a:rPr>
              <a:t>Team teaching of integrated academic and occupational courses</a:t>
            </a:r>
          </a:p>
        </p:txBody>
      </p:sp>
      <p:sp>
        <p:nvSpPr>
          <p:cNvPr id="17411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solidFill>
                  <a:schemeClr val="bg1"/>
                </a:solidFill>
              </a:rPr>
              <a:t>Baker, Hope &amp; Karandjeff (2009): Contextualized Teaching and Learning: A Faculty Primer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News Gothic MT" charset="0"/>
              </a:rPr>
              <a:t>Contextualized Learning in the CCCs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None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Students in contextual math compared to standard math classes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: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charset="2"/>
              <a:buChar char="§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327% more likely to pass contextual course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charset="2"/>
              <a:buChar char="§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387% more likely to pass degree applicable course in the same semester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charset="2"/>
              <a:buChar char="§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400% more likely to pass transfer-level course in the same semester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charset="2"/>
              <a:buChar char="§"/>
              <a:defRPr/>
            </a:pP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18435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solidFill>
                  <a:schemeClr val="bg1"/>
                </a:solidFill>
              </a:rPr>
              <a:t>Wiseley (2009): Effectiveness of Contextual Approaches to Developmental Math in CCCs. Univ of Pacific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News Gothic MT" charset="0"/>
              </a:rPr>
              <a:t>Examples of Contextualized</a:t>
            </a:r>
            <a:br>
              <a:rPr lang="en-US" sz="4400" dirty="0">
                <a:latin typeface="News Gothic MT" charset="0"/>
              </a:rPr>
            </a:br>
            <a:r>
              <a:rPr lang="en-US" sz="4400" dirty="0">
                <a:latin typeface="News Gothic MT" charset="0"/>
              </a:rPr>
              <a:t>Teaching </a:t>
            </a:r>
            <a:r>
              <a:rPr lang="en-US" sz="4400" dirty="0" smtClean="0">
                <a:latin typeface="News Gothic MT" charset="0"/>
              </a:rPr>
              <a:t>and Learning</a:t>
            </a:r>
            <a:endParaRPr lang="en-US" sz="4400" dirty="0">
              <a:latin typeface="News Gothic MT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marL="0" indent="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  <a:defRPr/>
            </a:pPr>
            <a:r>
              <a:rPr lang="en-US" sz="2800" dirty="0"/>
              <a:t>Daniel Keller</a:t>
            </a:r>
            <a:r>
              <a:rPr lang="en-US" sz="2800" dirty="0" smtClean="0"/>
              <a:t>, College </a:t>
            </a:r>
            <a:r>
              <a:rPr lang="en-US" sz="2800" dirty="0"/>
              <a:t>of San Mateo (CSM) </a:t>
            </a:r>
            <a:r>
              <a:rPr lang="en-US" sz="2800" dirty="0" smtClean="0"/>
              <a:t>- Infused academic course: intensive composition and reading course one level below transfer; incorporates service learning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  <a:defRPr/>
            </a:pPr>
            <a:r>
              <a:rPr lang="en-US" sz="2800" dirty="0"/>
              <a:t>Phillip Sutton and Roberto </a:t>
            </a:r>
            <a:r>
              <a:rPr lang="en-US" sz="2800" dirty="0" err="1" smtClean="0"/>
              <a:t>Pandol</a:t>
            </a:r>
            <a:r>
              <a:rPr lang="en-US" sz="2800" dirty="0" smtClean="0"/>
              <a:t>, El </a:t>
            </a:r>
            <a:r>
              <a:rPr lang="en-US" sz="2800" dirty="0"/>
              <a:t>Camino </a:t>
            </a:r>
            <a:r>
              <a:rPr lang="en-US" sz="2800" dirty="0" smtClean="0"/>
              <a:t>College -  Infused occupational </a:t>
            </a:r>
            <a:r>
              <a:rPr lang="en-US" sz="2800" dirty="0"/>
              <a:t>c</a:t>
            </a:r>
            <a:r>
              <a:rPr lang="en-US" sz="2800" dirty="0" smtClean="0"/>
              <a:t>ourse: basic skills math integrated with statistical process control (SPC) implemented by front-line workers at microelectronics manufacturing company. 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  <a:defRPr/>
            </a:pPr>
            <a:r>
              <a:rPr lang="en-US" sz="2800" dirty="0"/>
              <a:t>Myra Snell</a:t>
            </a:r>
            <a:r>
              <a:rPr lang="en-US" sz="2800" dirty="0" smtClean="0"/>
              <a:t>, Los </a:t>
            </a:r>
            <a:r>
              <a:rPr lang="en-US" sz="2800" dirty="0" err="1"/>
              <a:t>Medanos</a:t>
            </a:r>
            <a:r>
              <a:rPr lang="en-US" sz="2800" dirty="0"/>
              <a:t> College </a:t>
            </a:r>
            <a:r>
              <a:rPr lang="en-US" sz="2800" dirty="0" smtClean="0"/>
              <a:t>– Infused academic course: elementary and intermediate algebra courses taught using real-world context.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Scott Sandler, </a:t>
            </a:r>
            <a:r>
              <a:rPr lang="en-US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Gavilan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 College – linked English 250 and Child Development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  <a:defRPr/>
            </a:pPr>
            <a:endParaRPr lang="en-US" sz="2000" dirty="0" smtClean="0">
              <a:solidFill>
                <a:schemeClr val="tx1">
                  <a:lumMod val="65000"/>
                  <a:lumOff val="35000"/>
                </a:schemeClr>
              </a:solidFill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News Gothic MT" charset="0"/>
              </a:rPr>
              <a:t>Benefits of Contextualized Instruction to the Learner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The purpose of learning is explicit (top down rather than bottom up)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Learners build on previous knowledge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Learning impacts real life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Learners learn to solve problems that can be used in the real world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Learners control their learning process by their rate of participation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Transference of knowledge is explicit and immediately recognizable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ews Gothic MT" charset="0"/>
              </a:rPr>
              <a:t>Benefits of Contextualized Learning to the Instructor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4343400"/>
          </a:xfrm>
        </p:spPr>
        <p:txBody>
          <a:bodyPr numCol="2" rtlCol="0">
            <a:normAutofit/>
          </a:bodyPr>
          <a:lstStyle/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Knowledge retention increases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Student motivation increases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Instructor guides the learning process</a:t>
            </a:r>
          </a:p>
          <a:p>
            <a:pPr marL="0" indent="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None/>
              <a:defRPr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Learning is a team effort, encouraging student persistence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Learning is the student’s responsibility, not the instructor’s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a typeface="+mn-ea"/>
              <a:cs typeface="+mn-cs"/>
            </a:endParaRPr>
          </a:p>
        </p:txBody>
      </p:sp>
      <p:pic>
        <p:nvPicPr>
          <p:cNvPr id="21507" name="Picture 4" descr="BU005259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883150"/>
            <a:ext cx="2209800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 2" charset="0"/>
              <a:buNone/>
            </a:pPr>
            <a:r>
              <a:rPr lang="en-US" sz="4800">
                <a:latin typeface="News Gothic MT" charset="0"/>
              </a:rPr>
              <a:t>Contextualized Teaching and Learning is a win/win situation for the learner and the instructor</a:t>
            </a:r>
          </a:p>
          <a:p>
            <a:pPr marL="0" indent="0">
              <a:buFont typeface="Wingdings 2" charset="0"/>
              <a:buNone/>
            </a:pPr>
            <a:endParaRPr lang="en-US">
              <a:latin typeface="News Gothic MT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rebuchet MS" charset="0"/>
              </a:rPr>
              <a:t>What is Contextual Learning?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495800" cy="4525963"/>
          </a:xfrm>
        </p:spPr>
        <p:txBody>
          <a:bodyPr rtlCol="0">
            <a:normAutofit fontScale="92500" lnSpcReduction="10000"/>
          </a:bodyPr>
          <a:lstStyle/>
          <a:p>
            <a:pPr marL="0" indent="0"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None/>
              <a:defRPr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charset="0"/>
                <a:ea typeface="+mn-ea"/>
                <a:cs typeface="+mn-cs"/>
              </a:rPr>
              <a:t>Contextual Learning is an instructional strategy that: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charset="2"/>
              <a:buChar char="u"/>
              <a:defRPr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charset="0"/>
                <a:ea typeface="+mn-ea"/>
                <a:cs typeface="+mn-cs"/>
              </a:rPr>
              <a:t>Actively involves the learner in the learning process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charset="2"/>
              <a:buChar char="u"/>
              <a:defRPr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charset="0"/>
                <a:ea typeface="+mn-ea"/>
                <a:cs typeface="+mn-cs"/>
              </a:rPr>
              <a:t>Combines content and context; all learning is applied knowledge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charset="2"/>
              <a:buChar char="u"/>
              <a:defRPr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charset="0"/>
                <a:ea typeface="+mn-ea"/>
                <a:cs typeface="+mn-cs"/>
              </a:rPr>
              <a:t>Employs authentic materials and authentic assessment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/>
            </a:pP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rebuchet MS" charset="0"/>
              <a:ea typeface="+mn-ea"/>
              <a:cs typeface="+mn-cs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/>
            </a:pP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rebuchet MS" charset="0"/>
              <a:ea typeface="+mn-ea"/>
              <a:cs typeface="+mn-cs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/>
            </a:pP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Trebuchet MS" charset="0"/>
              <a:ea typeface="+mn-ea"/>
              <a:cs typeface="+mn-cs"/>
            </a:endParaRPr>
          </a:p>
        </p:txBody>
      </p:sp>
      <p:pic>
        <p:nvPicPr>
          <p:cNvPr id="4099" name="Picture 6" descr="j0179010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667000"/>
            <a:ext cx="36576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News Gothic MT" charset="0"/>
              </a:rPr>
              <a:t>The Theory Behind CTL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828800"/>
            <a:ext cx="8042275" cy="4114800"/>
          </a:xfrm>
        </p:spPr>
        <p:txBody>
          <a:bodyPr rtlCol="0">
            <a:norm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None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charset="0"/>
                <a:ea typeface="+mn-ea"/>
                <a:cs typeface="+mn-cs"/>
              </a:rPr>
              <a:t>Contextual learning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charset="0"/>
                <a:ea typeface="+mn-ea"/>
                <a:cs typeface="+mn-cs"/>
              </a:rPr>
              <a:t>is rooted in a constructivist approach to teaching and learning.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None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charset="0"/>
                <a:ea typeface="+mn-ea"/>
                <a:cs typeface="+mn-cs"/>
              </a:rPr>
              <a:t>Constructivist theory is usually associated with cognitive psychologist Jean Piaget.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None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charset="0"/>
                <a:ea typeface="+mn-ea"/>
                <a:cs typeface="+mn-cs"/>
              </a:rPr>
              <a:t>He believed that we learn concepts and construct construct meaning through interacting with and interpreting events in our environment.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None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charset="0"/>
                <a:ea typeface="+mn-ea"/>
                <a:cs typeface="+mn-cs"/>
              </a:rPr>
              <a:t>The application of contextual learning to American classrooms was first proposed by John Dewey.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Content Placeholder 2"/>
          <p:cNvSpPr>
            <a:spLocks noGrp="1"/>
          </p:cNvSpPr>
          <p:nvPr>
            <p:ph idx="1"/>
          </p:nvPr>
        </p:nvSpPr>
        <p:spPr>
          <a:xfrm>
            <a:off x="685800" y="2133600"/>
            <a:ext cx="7889875" cy="38862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800" dirty="0" smtClean="0">
                <a:latin typeface="Trebuchet MS"/>
                <a:cs typeface="Trebuchet MS"/>
              </a:rPr>
              <a:t>Contextualized Teaching is a “diverse </a:t>
            </a:r>
            <a:r>
              <a:rPr lang="en-US" sz="2800" dirty="0">
                <a:latin typeface="Trebuchet MS"/>
                <a:cs typeface="Trebuchet MS"/>
              </a:rPr>
              <a:t>family of instructional strategies designed to more seamlessly link the learning of foundational skills and academic or occupational content by focusing teaching and learning squarely on concrete applications in a </a:t>
            </a:r>
            <a:r>
              <a:rPr lang="en-US" sz="2800" dirty="0" smtClean="0">
                <a:latin typeface="Trebuchet MS"/>
                <a:cs typeface="Trebuchet MS"/>
              </a:rPr>
              <a:t>specific </a:t>
            </a:r>
            <a:r>
              <a:rPr lang="en-US" sz="2800" dirty="0">
                <a:latin typeface="Trebuchet MS"/>
                <a:cs typeface="Trebuchet MS"/>
              </a:rPr>
              <a:t>context that is of interest to the student” </a:t>
            </a:r>
            <a:endParaRPr lang="en-US" sz="2800" dirty="0" smtClean="0">
              <a:latin typeface="Trebuchet MS"/>
              <a:cs typeface="Trebuchet MS"/>
            </a:endParaRPr>
          </a:p>
          <a:p>
            <a:pPr marL="0" indent="0">
              <a:buFont typeface="Wingdings 2" charset="0"/>
              <a:buNone/>
            </a:pPr>
            <a:endParaRPr lang="en-US" dirty="0">
              <a:latin typeface="News Gothic MT" charset="0"/>
            </a:endParaRPr>
          </a:p>
        </p:txBody>
      </p:sp>
      <p:sp>
        <p:nvSpPr>
          <p:cNvPr id="921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dirty="0" smtClean="0">
                <a:solidFill>
                  <a:schemeClr val="bg1"/>
                </a:solidFill>
              </a:rPr>
              <a:t>(</a:t>
            </a:r>
            <a:r>
              <a:rPr lang="en-US" sz="1200" dirty="0"/>
              <a:t>Chris Mazzeo (2008) </a:t>
            </a:r>
          </a:p>
          <a:p>
            <a:pPr eaLnBrk="1" hangingPunct="1"/>
            <a:r>
              <a:rPr lang="en-US" sz="1200" dirty="0" smtClean="0">
                <a:solidFill>
                  <a:schemeClr val="bg1"/>
                </a:solidFill>
              </a:rPr>
              <a:t>)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14400" y="533400"/>
            <a:ext cx="65532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chemeClr val="bg2">
                    <a:lumMod val="50000"/>
                  </a:schemeClr>
                </a:solidFill>
                <a:latin typeface="News Gothic MT" charset="0"/>
              </a:rPr>
              <a:t>Value of Contextualized Teaching</a:t>
            </a:r>
            <a:endParaRPr lang="en-US" sz="4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549275" y="107950"/>
            <a:ext cx="8042275" cy="958850"/>
          </a:xfrm>
        </p:spPr>
        <p:txBody>
          <a:bodyPr/>
          <a:lstStyle/>
          <a:p>
            <a:r>
              <a:rPr lang="en-US" dirty="0">
                <a:latin typeface="Trebuchet MS" charset="0"/>
              </a:rPr>
              <a:t>How Does CTL Work?</a:t>
            </a:r>
          </a:p>
        </p:txBody>
      </p:sp>
      <p:sp>
        <p:nvSpPr>
          <p:cNvPr id="512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i="1" dirty="0">
                <a:latin typeface="Trebuchet MS" charset="0"/>
              </a:rPr>
              <a:t>According to constructivist theory, learning occurs when students (learners) process new information or knowledge in such a way that it makes sense to them in their own frames of reference (their own inner worlds of memory, experience, and response). </a:t>
            </a:r>
          </a:p>
          <a:p>
            <a:pPr>
              <a:buFontTx/>
              <a:buNone/>
            </a:pPr>
            <a:r>
              <a:rPr lang="en-US" i="1" dirty="0">
                <a:latin typeface="Trebuchet MS" charset="0"/>
              </a:rPr>
              <a:t>This approach to learning and teaching </a:t>
            </a:r>
            <a:br>
              <a:rPr lang="en-US" i="1" dirty="0">
                <a:latin typeface="Trebuchet MS" charset="0"/>
              </a:rPr>
            </a:br>
            <a:r>
              <a:rPr lang="en-US" i="1" dirty="0">
                <a:latin typeface="Trebuchet MS" charset="0"/>
              </a:rPr>
              <a:t>assumes that the mind naturally seeks </a:t>
            </a:r>
            <a:br>
              <a:rPr lang="en-US" i="1" dirty="0">
                <a:latin typeface="Trebuchet MS" charset="0"/>
              </a:rPr>
            </a:br>
            <a:r>
              <a:rPr lang="en-US" i="1" dirty="0">
                <a:latin typeface="Trebuchet MS" charset="0"/>
              </a:rPr>
              <a:t>meaning in context, that is, in relation to </a:t>
            </a:r>
            <a:br>
              <a:rPr lang="en-US" i="1" dirty="0">
                <a:latin typeface="Trebuchet MS" charset="0"/>
              </a:rPr>
            </a:br>
            <a:r>
              <a:rPr lang="en-US" i="1" dirty="0">
                <a:latin typeface="Trebuchet MS" charset="0"/>
              </a:rPr>
              <a:t>the person's current environment, and that </a:t>
            </a:r>
            <a:br>
              <a:rPr lang="en-US" i="1" dirty="0">
                <a:latin typeface="Trebuchet MS" charset="0"/>
              </a:rPr>
            </a:br>
            <a:r>
              <a:rPr lang="en-US" i="1" dirty="0">
                <a:latin typeface="Trebuchet MS" charset="0"/>
              </a:rPr>
              <a:t>it does so by searching for relationships </a:t>
            </a:r>
            <a:br>
              <a:rPr lang="en-US" i="1" dirty="0">
                <a:latin typeface="Trebuchet MS" charset="0"/>
              </a:rPr>
            </a:br>
            <a:r>
              <a:rPr lang="en-US" i="1" dirty="0">
                <a:latin typeface="Trebuchet MS" charset="0"/>
              </a:rPr>
              <a:t>that make sense and appear useful. 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371600" y="5562600"/>
            <a:ext cx="7467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 </a:t>
            </a:r>
          </a:p>
        </p:txBody>
      </p:sp>
      <p:pic>
        <p:nvPicPr>
          <p:cNvPr id="5124" name="Picture 7" descr="j0202073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124200"/>
            <a:ext cx="2214563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ews Gothic MT" charset="0"/>
              </a:rPr>
              <a:t>Value of Contextualized Teaching</a:t>
            </a:r>
          </a:p>
        </p:txBody>
      </p:sp>
      <p:sp>
        <p:nvSpPr>
          <p:cNvPr id="102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>
                <a:latin typeface="News Gothic MT" charset="0"/>
              </a:rPr>
              <a:t>Students learn more effectively when they:</a:t>
            </a:r>
          </a:p>
          <a:p>
            <a:pPr lvl="1"/>
            <a:r>
              <a:rPr lang="en-US" sz="2800">
                <a:latin typeface="News Gothic MT" charset="0"/>
              </a:rPr>
              <a:t>Search for meaning in their own learning process</a:t>
            </a:r>
          </a:p>
          <a:p>
            <a:pPr lvl="1"/>
            <a:r>
              <a:rPr lang="en-US" sz="2800">
                <a:latin typeface="News Gothic MT" charset="0"/>
              </a:rPr>
              <a:t>Use real-life resources to gather information</a:t>
            </a:r>
          </a:p>
          <a:p>
            <a:pPr lvl="1"/>
            <a:r>
              <a:rPr lang="en-US" sz="2800">
                <a:latin typeface="News Gothic MT" charset="0"/>
              </a:rPr>
              <a:t>Integrate new knowledge and skills into already existing knowledge</a:t>
            </a:r>
          </a:p>
          <a:p>
            <a:pPr lvl="1"/>
            <a:r>
              <a:rPr lang="en-US" sz="2800">
                <a:latin typeface="News Gothic MT" charset="0"/>
              </a:rPr>
              <a:t>See content and context together</a:t>
            </a:r>
          </a:p>
          <a:p>
            <a:pPr lvl="1"/>
            <a:r>
              <a:rPr lang="en-US" sz="2800">
                <a:latin typeface="News Gothic MT" charset="0"/>
              </a:rPr>
              <a:t>Learn to solve problems in new ways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News Gothic MT" charset="0"/>
              </a:rPr>
              <a:t>Characteristics of Contextualized Learning</a:t>
            </a: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549275" y="2209800"/>
            <a:ext cx="8042275" cy="3733800"/>
          </a:xfrm>
        </p:spPr>
        <p:txBody>
          <a:bodyPr/>
          <a:lstStyle/>
          <a:p>
            <a:r>
              <a:rPr lang="en-US" sz="2800" dirty="0">
                <a:latin typeface="News Gothic MT" charset="0"/>
              </a:rPr>
              <a:t>Application-oriented</a:t>
            </a:r>
          </a:p>
          <a:p>
            <a:r>
              <a:rPr lang="en-US" sz="2800" dirty="0">
                <a:latin typeface="News Gothic MT" charset="0"/>
              </a:rPr>
              <a:t>Learner-centered</a:t>
            </a:r>
          </a:p>
          <a:p>
            <a:r>
              <a:rPr lang="en-US" sz="2800" dirty="0" smtClean="0">
                <a:latin typeface="News Gothic MT" charset="0"/>
              </a:rPr>
              <a:t>Abstract ideas presented through the senses</a:t>
            </a:r>
          </a:p>
          <a:p>
            <a:r>
              <a:rPr lang="en-US" sz="2800" dirty="0" smtClean="0">
                <a:latin typeface="News Gothic MT" charset="0"/>
              </a:rPr>
              <a:t>Goals </a:t>
            </a:r>
            <a:r>
              <a:rPr lang="en-US" sz="2800" dirty="0">
                <a:latin typeface="News Gothic MT" charset="0"/>
              </a:rPr>
              <a:t>and purpose are </a:t>
            </a:r>
            <a:r>
              <a:rPr lang="en-US" sz="2800" dirty="0" smtClean="0">
                <a:latin typeface="News Gothic MT" charset="0"/>
              </a:rPr>
              <a:t>explicit</a:t>
            </a:r>
          </a:p>
          <a:p>
            <a:r>
              <a:rPr lang="en-US" sz="2800" dirty="0" smtClean="0">
                <a:latin typeface="News Gothic MT" charset="0"/>
              </a:rPr>
              <a:t>Personally meaningful</a:t>
            </a:r>
            <a:endParaRPr lang="en-US" sz="2800" dirty="0">
              <a:latin typeface="News Gothic MT" charset="0"/>
            </a:endParaRPr>
          </a:p>
        </p:txBody>
      </p:sp>
      <p:pic>
        <p:nvPicPr>
          <p:cNvPr id="11267" name="Picture 3" descr="j018282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905000"/>
            <a:ext cx="241935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News Gothic MT" charset="0"/>
              </a:rPr>
              <a:t>Why Do Gavilan Students Need CTL?  Do the Math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100 students start three levels below college level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75% pass the first course (75 students)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75% enroll in the next course (56 students)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75% pass the second course (42 students)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75% enroll in next level (32 students)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75% pass that course (24 students)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75% enroll in next level (18 students)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Char char="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75% pass the college level course (13 students)</a:t>
            </a:r>
          </a:p>
        </p:txBody>
      </p:sp>
      <p:sp>
        <p:nvSpPr>
          <p:cNvPr id="12291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200" dirty="0">
                <a:solidFill>
                  <a:schemeClr val="bg1"/>
                </a:solidFill>
              </a:rPr>
              <a:t>(</a:t>
            </a:r>
            <a:r>
              <a:rPr lang="it-IT" sz="1200" dirty="0" err="1">
                <a:solidFill>
                  <a:schemeClr val="bg1"/>
                </a:solidFill>
              </a:rPr>
              <a:t>Hern</a:t>
            </a:r>
            <a:r>
              <a:rPr lang="it-IT" sz="1200" dirty="0">
                <a:solidFill>
                  <a:schemeClr val="bg1"/>
                </a:solidFill>
              </a:rPr>
              <a:t> &amp; </a:t>
            </a:r>
            <a:r>
              <a:rPr lang="it-IT" sz="1200" dirty="0" err="1">
                <a:solidFill>
                  <a:schemeClr val="bg1"/>
                </a:solidFill>
              </a:rPr>
              <a:t>Snell</a:t>
            </a:r>
            <a:r>
              <a:rPr lang="it-IT" sz="1200" dirty="0">
                <a:solidFill>
                  <a:schemeClr val="bg1"/>
                </a:solidFill>
              </a:rPr>
              <a:t>, </a:t>
            </a:r>
            <a:r>
              <a:rPr lang="it-IT" sz="1200" dirty="0" smtClean="0">
                <a:solidFill>
                  <a:schemeClr val="bg1"/>
                </a:solidFill>
              </a:rPr>
              <a:t>2010. </a:t>
            </a:r>
            <a:r>
              <a:rPr lang="en-US" sz="1200" dirty="0">
                <a:solidFill>
                  <a:schemeClr val="bg1"/>
                </a:solidFill>
                <a:latin typeface="Georgia" pitchFamily="18" charset="0"/>
              </a:rPr>
              <a:t>California Acceleration Project: Redesigning Developmental Education to Increase Student Completion of College-Level Math and English </a:t>
            </a:r>
            <a:r>
              <a:rPr lang="it-IT" sz="1200" dirty="0" smtClean="0">
                <a:solidFill>
                  <a:schemeClr val="bg1"/>
                </a:solidFill>
              </a:rPr>
              <a:t>) 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News Gothic MT" charset="0"/>
              </a:rPr>
              <a:t>Students are Unprepared for College Work</a:t>
            </a:r>
          </a:p>
        </p:txBody>
      </p:sp>
      <p:sp>
        <p:nvSpPr>
          <p:cNvPr id="133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News Gothic MT" charset="0"/>
              </a:rPr>
              <a:t>Nationally 60% of community college students enroll in at least one developmental course</a:t>
            </a:r>
          </a:p>
          <a:p>
            <a:r>
              <a:rPr lang="en-US">
                <a:latin typeface="News Gothic MT" charset="0"/>
              </a:rPr>
              <a:t>In California, more than one in three enrolls in a basic skills class</a:t>
            </a:r>
          </a:p>
          <a:p>
            <a:r>
              <a:rPr lang="en-US">
                <a:latin typeface="News Gothic MT" charset="0"/>
              </a:rPr>
              <a:t>If there were a mandatory assessment and placement policy, this number would be much higher</a:t>
            </a:r>
          </a:p>
          <a:p>
            <a:r>
              <a:rPr lang="en-US">
                <a:latin typeface="News Gothic MT" charset="0"/>
              </a:rPr>
              <a:t>As it is, many of the students in regular college classes </a:t>
            </a:r>
            <a:r>
              <a:rPr lang="en-US" i="1">
                <a:latin typeface="News Gothic MT" charset="0"/>
              </a:rPr>
              <a:t>should be </a:t>
            </a:r>
            <a:r>
              <a:rPr lang="en-US">
                <a:latin typeface="News Gothic MT" charset="0"/>
              </a:rPr>
              <a:t>in developmental courses</a:t>
            </a:r>
          </a:p>
        </p:txBody>
      </p:sp>
      <p:sp>
        <p:nvSpPr>
          <p:cNvPr id="13315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solidFill>
                  <a:schemeClr val="bg1"/>
                </a:solidFill>
              </a:rPr>
              <a:t>Research &amp; Planning Group for California Community Colleges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2714</TotalTime>
  <Words>1100</Words>
  <Application>Microsoft Office PowerPoint</Application>
  <PresentationFormat>On-screen Show (4:3)</PresentationFormat>
  <Paragraphs>135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Breeze</vt:lpstr>
      <vt:lpstr>PowerPoint Presentation</vt:lpstr>
      <vt:lpstr>What is Contextual Learning?</vt:lpstr>
      <vt:lpstr>The Theory Behind CTL</vt:lpstr>
      <vt:lpstr>PowerPoint Presentation</vt:lpstr>
      <vt:lpstr>How Does CTL Work?</vt:lpstr>
      <vt:lpstr>Value of Contextualized Teaching</vt:lpstr>
      <vt:lpstr>Characteristics of Contextualized Learning</vt:lpstr>
      <vt:lpstr>Why Do Gavilan Students Need CTL?  Do the Math</vt:lpstr>
      <vt:lpstr>Students are Unprepared for College Work</vt:lpstr>
      <vt:lpstr>Students Unprepared for 21st Century Workforce</vt:lpstr>
      <vt:lpstr>From the Sage on the Stage to the Guide on the Side</vt:lpstr>
      <vt:lpstr>Teaching Concepts in Context</vt:lpstr>
      <vt:lpstr>Different ways to accomplish CTL</vt:lpstr>
      <vt:lpstr>Contextualized Learning in the CCCs</vt:lpstr>
      <vt:lpstr>Examples of Contextualized Teaching and Learning</vt:lpstr>
      <vt:lpstr>Benefits of Contextualized Instruction to the Learner</vt:lpstr>
      <vt:lpstr>Benefits of Contextualized Learning to the Instructor</vt:lpstr>
      <vt:lpstr>PowerPoint Presentation</vt:lpstr>
    </vt:vector>
  </TitlesOfParts>
  <Company>DOE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NFF</dc:creator>
  <cp:lastModifiedBy>Administrator</cp:lastModifiedBy>
  <cp:revision>74</cp:revision>
  <cp:lastPrinted>2017-07-14T01:32:59Z</cp:lastPrinted>
  <dcterms:created xsi:type="dcterms:W3CDTF">2008-09-10T17:28:45Z</dcterms:created>
  <dcterms:modified xsi:type="dcterms:W3CDTF">2017-07-26T01:01:36Z</dcterms:modified>
</cp:coreProperties>
</file>